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6" r:id="rId1"/>
  </p:sldMasterIdLst>
  <p:notesMasterIdLst>
    <p:notesMasterId r:id="rId31"/>
  </p:notesMasterIdLst>
  <p:sldIdLst>
    <p:sldId id="256" r:id="rId2"/>
    <p:sldId id="287" r:id="rId3"/>
    <p:sldId id="1521" r:id="rId4"/>
    <p:sldId id="1546" r:id="rId5"/>
    <p:sldId id="1522" r:id="rId6"/>
    <p:sldId id="1547" r:id="rId7"/>
    <p:sldId id="1548" r:id="rId8"/>
    <p:sldId id="1549" r:id="rId9"/>
    <p:sldId id="1550" r:id="rId10"/>
    <p:sldId id="1551" r:id="rId11"/>
    <p:sldId id="1556" r:id="rId12"/>
    <p:sldId id="1557" r:id="rId13"/>
    <p:sldId id="1523" r:id="rId14"/>
    <p:sldId id="1524" r:id="rId15"/>
    <p:sldId id="1558" r:id="rId16"/>
    <p:sldId id="1552" r:id="rId17"/>
    <p:sldId id="1526" r:id="rId18"/>
    <p:sldId id="1527" r:id="rId19"/>
    <p:sldId id="1528" r:id="rId20"/>
    <p:sldId id="1560" r:id="rId21"/>
    <p:sldId id="1529" r:id="rId22"/>
    <p:sldId id="1530" r:id="rId23"/>
    <p:sldId id="1538" r:id="rId24"/>
    <p:sldId id="1533" r:id="rId25"/>
    <p:sldId id="1534" r:id="rId26"/>
    <p:sldId id="1561" r:id="rId27"/>
    <p:sldId id="1553" r:id="rId28"/>
    <p:sldId id="1554" r:id="rId29"/>
    <p:sldId id="1537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priya Naidu" initials="SN" lastIdx="1" clrIdx="0">
    <p:extLst>
      <p:ext uri="{19B8F6BF-5375-455C-9EA6-DF929625EA0E}">
        <p15:presenceInfo xmlns:p15="http://schemas.microsoft.com/office/powerpoint/2012/main" userId="S::suma7067@colorado.edu::4461749c-c62f-4369-bc54-9971ae8ec07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FB04"/>
    <a:srgbClr val="86FF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2" autoAdjust="0"/>
    <p:restoredTop sz="96405"/>
  </p:normalViewPr>
  <p:slideViewPr>
    <p:cSldViewPr snapToGrid="0" snapToObjects="1">
      <p:cViewPr varScale="1">
        <p:scale>
          <a:sx n="65" d="100"/>
          <a:sy n="65" d="100"/>
        </p:scale>
        <p:origin x="6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tiff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FF676E-E463-064E-8532-8B9C5A703B1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0E41F-B12E-5343-82CE-FDF67CAE4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70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19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Ask the students: how many newline characters are in this text (stream)?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78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Ask the students: how many newline characters are in this text (stream)?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696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Ask the students: how many newline characters are in this text (stream)?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504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994D-0681-F44C-AC36-BD53CEEF9045}" type="datetime1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49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A32B5-9F42-8445-BA81-69EE9AC762B5}" type="datetime1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71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FB572-82BC-804E-A5D7-09639CACB737}" type="datetime1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424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EA430-4053-0044-BD2E-EAC90209B2E4}" type="datetime1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9931749-426A-4D40-AC36-D2D178C91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3866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CBA79-14C8-1B4D-859B-AC068ECD2412}" type="datetime1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3A4F22-78DC-D141-9271-D3CF5230A288}"/>
              </a:ext>
            </a:extLst>
          </p:cNvPr>
          <p:cNvCxnSpPr/>
          <p:nvPr userDrawn="1"/>
        </p:nvCxnSpPr>
        <p:spPr>
          <a:xfrm>
            <a:off x="731520" y="1559293"/>
            <a:ext cx="10732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766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58BE-5461-7F4E-B666-89FD7EDAD271}" type="datetime1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40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B75F-2D84-7D44-9524-C177190266E5}" type="datetime1">
              <a:rPr lang="en-US" smtClean="0"/>
              <a:t>10/3/2022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8769BC9-7B7C-2A4B-91A3-DE250B5C3EED}"/>
              </a:ext>
            </a:extLst>
          </p:cNvPr>
          <p:cNvCxnSpPr/>
          <p:nvPr userDrawn="1"/>
        </p:nvCxnSpPr>
        <p:spPr>
          <a:xfrm>
            <a:off x="731520" y="1559293"/>
            <a:ext cx="10732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29275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027E-073F-DB4F-A5D5-FA4FCD2275EF}" type="datetime1">
              <a:rPr lang="en-US" smtClean="0"/>
              <a:t>10/3/2022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8B1DBE-2180-D54B-B484-3E85F4DD5E46}"/>
              </a:ext>
            </a:extLst>
          </p:cNvPr>
          <p:cNvCxnSpPr/>
          <p:nvPr userDrawn="1"/>
        </p:nvCxnSpPr>
        <p:spPr>
          <a:xfrm>
            <a:off x="731520" y="1559293"/>
            <a:ext cx="10732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8500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B03C8-F87C-0149-AE2E-48DBEBBC2CC6}" type="datetime1">
              <a:rPr lang="en-US" smtClean="0"/>
              <a:t>10/3/2022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BB0D11B-5DCC-F34E-B1C3-CE964FA50165}"/>
              </a:ext>
            </a:extLst>
          </p:cNvPr>
          <p:cNvCxnSpPr/>
          <p:nvPr userDrawn="1"/>
        </p:nvCxnSpPr>
        <p:spPr>
          <a:xfrm>
            <a:off x="731520" y="1559293"/>
            <a:ext cx="10732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571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6F03D-8F6E-A74E-89D8-155AA3155A79}" type="datetime1">
              <a:rPr lang="en-US" smtClean="0"/>
              <a:t>10/3/2022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49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E98B0-26B9-7549-A201-F5D22D0173DF}" type="datetime1">
              <a:rPr lang="en-US" smtClean="0"/>
              <a:t>10/3/2022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366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F3D9-32D2-CD44-8C41-E9311696C4FE}" type="datetime1">
              <a:rPr lang="en-US" smtClean="0"/>
              <a:t>10/3/2022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72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AC87A-0E6B-BF48-97F6-870C13E72712}" type="datetime1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03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7" r:id="rId1"/>
    <p:sldLayoutId id="2147484248" r:id="rId2"/>
    <p:sldLayoutId id="2147484249" r:id="rId3"/>
    <p:sldLayoutId id="2147484250" r:id="rId4"/>
    <p:sldLayoutId id="2147484251" r:id="rId5"/>
    <p:sldLayoutId id="2147484252" r:id="rId6"/>
    <p:sldLayoutId id="2147484253" r:id="rId7"/>
    <p:sldLayoutId id="2147484254" r:id="rId8"/>
    <p:sldLayoutId id="2147484255" r:id="rId9"/>
    <p:sldLayoutId id="2147484256" r:id="rId10"/>
    <p:sldLayoutId id="2147484257" r:id="rId11"/>
    <p:sldLayoutId id="214748421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5D52B-DEB7-964F-BC1E-ED27645D7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47059" y="2118698"/>
            <a:ext cx="5897881" cy="2620604"/>
          </a:xfrm>
        </p:spPr>
        <p:txBody>
          <a:bodyPr anchor="ctr">
            <a:normAutofit/>
          </a:bodyPr>
          <a:lstStyle/>
          <a:p>
            <a:r>
              <a:rPr lang="en-US"/>
              <a:t>File Streams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1EE3B1-6C6B-B24E-878D-7CDABDB4A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10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4" descr="bridge">
            <a:extLst>
              <a:ext uri="{FF2B5EF4-FFF2-40B4-BE49-F238E27FC236}">
                <a16:creationId xmlns:a16="http://schemas.microsoft.com/office/drawing/2014/main" id="{27273C00-A907-EB42-A3CA-35F79DF8C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850" y="2413000"/>
            <a:ext cx="11303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5">
            <a:extLst>
              <a:ext uri="{FF2B5EF4-FFF2-40B4-BE49-F238E27FC236}">
                <a16:creationId xmlns:a16="http://schemas.microsoft.com/office/drawing/2014/main" id="{DA641F79-F9F8-954A-B736-B1F97395B9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5900" y="4846008"/>
            <a:ext cx="672019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dirty="0">
                <a:latin typeface="+mn-lt"/>
                <a:ea typeface="ＭＳ Ｐゴシック" panose="020B0600070205080204" pitchFamily="34" charset="-128"/>
              </a:rPr>
              <a:t>No more ships in the stream at this point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en-US" sz="2400" dirty="0">
                <a:latin typeface="+mn-lt"/>
                <a:ea typeface="ＭＳ Ｐゴシック" panose="020B0600070205080204" pitchFamily="34" charset="-128"/>
              </a:rPr>
              <a:t>Let’s process the inputs we have so far</a:t>
            </a:r>
          </a:p>
        </p:txBody>
      </p:sp>
    </p:spTree>
    <p:extLst>
      <p:ext uri="{BB962C8B-B14F-4D97-AF65-F5344CB8AC3E}">
        <p14:creationId xmlns:p14="http://schemas.microsoft.com/office/powerpoint/2010/main" val="594033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5722C-504E-B04D-BD58-87A8B05E4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A6791-03CF-A64E-9059-248628C06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83932" cy="4351338"/>
          </a:xfrm>
        </p:spPr>
        <p:txBody>
          <a:bodyPr>
            <a:normAutofit/>
          </a:bodyPr>
          <a:lstStyle/>
          <a:p>
            <a:r>
              <a:rPr lang="en-US" dirty="0" err="1"/>
              <a:t>Aaahhh</a:t>
            </a:r>
            <a:r>
              <a:rPr lang="en-US" dirty="0"/>
              <a:t>… a delicious stream of sushi…</a:t>
            </a:r>
          </a:p>
          <a:p>
            <a:pPr marL="0" indent="0">
              <a:buNone/>
            </a:pPr>
            <a:r>
              <a:rPr lang="en-US" dirty="0"/>
              <a:t>       (on conveyor belt)</a:t>
            </a:r>
          </a:p>
          <a:p>
            <a:r>
              <a:rPr lang="en-US" dirty="0"/>
              <a:t>One at a time</a:t>
            </a:r>
          </a:p>
          <a:p>
            <a:r>
              <a:rPr lang="en-US" dirty="0"/>
              <a:t>Input to your belly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7BD9F-F680-2943-803E-35528025E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DDE6C0-147A-484D-B199-BA82282D8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132" y="1825625"/>
            <a:ext cx="6131668" cy="408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893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5722C-504E-B04D-BD58-87A8B05E4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A6791-03CF-A64E-9059-248628C06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83932" cy="4351338"/>
          </a:xfrm>
        </p:spPr>
        <p:txBody>
          <a:bodyPr>
            <a:normAutofit/>
          </a:bodyPr>
          <a:lstStyle/>
          <a:p>
            <a:r>
              <a:rPr lang="en-US" dirty="0" err="1"/>
              <a:t>Aaahhh</a:t>
            </a:r>
            <a:r>
              <a:rPr lang="en-US" dirty="0"/>
              <a:t>… a delicious stream of sushi…</a:t>
            </a:r>
          </a:p>
          <a:p>
            <a:pPr marL="0" indent="0">
              <a:buNone/>
            </a:pPr>
            <a:r>
              <a:rPr lang="en-US" dirty="0"/>
              <a:t>       (on conveyor belt)</a:t>
            </a:r>
          </a:p>
          <a:p>
            <a:r>
              <a:rPr lang="en-US" dirty="0"/>
              <a:t>One at a time</a:t>
            </a:r>
          </a:p>
          <a:p>
            <a:r>
              <a:rPr lang="en-US" dirty="0"/>
              <a:t>Input to your belly</a:t>
            </a:r>
          </a:p>
          <a:p>
            <a:r>
              <a:rPr lang="en-US" dirty="0"/>
              <a:t>Eventually, no more sushi</a:t>
            </a:r>
          </a:p>
          <a:p>
            <a:pPr marL="0" indent="0">
              <a:buNone/>
            </a:pPr>
            <a:r>
              <a:rPr lang="en-US" dirty="0"/>
              <a:t>   (restaurant closes)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7BD9F-F680-2943-803E-35528025E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DDE6C0-147A-484D-B199-BA82282D8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132" y="1825625"/>
            <a:ext cx="6131668" cy="408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739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Arial" panose="020B0604020202020204" pitchFamily="34" charset="0"/>
              </a:rPr>
              <a:t>Reading and Writing Files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cs typeface="Arial" panose="020B0604020202020204" pitchFamily="34" charset="0"/>
              </a:rPr>
              <a:t>The C++ input/output library is based on the concept of </a:t>
            </a:r>
            <a:r>
              <a:rPr lang="en-US" altLang="en-US" i="1" dirty="0">
                <a:cs typeface="Arial" panose="020B0604020202020204" pitchFamily="34" charset="0"/>
              </a:rPr>
              <a:t>streams</a:t>
            </a:r>
            <a:r>
              <a:rPr lang="en-US" altLang="en-US" dirty="0">
                <a:cs typeface="Arial" panose="020B0604020202020204" pitchFamily="34" charset="0"/>
              </a:rPr>
              <a:t>.</a:t>
            </a:r>
            <a:endParaRPr lang="en-US" altLang="en-US" i="1" dirty="0">
              <a:cs typeface="Arial" panose="020B0604020202020204" pitchFamily="34" charset="0"/>
            </a:endParaRPr>
          </a:p>
          <a:p>
            <a:r>
              <a:rPr lang="en-US" altLang="en-US" dirty="0">
                <a:cs typeface="Arial" panose="020B0604020202020204" pitchFamily="34" charset="0"/>
              </a:rPr>
              <a:t>An </a:t>
            </a:r>
            <a:r>
              <a:rPr lang="en-US" altLang="en-US" i="1" dirty="0">
                <a:cs typeface="Arial" panose="020B0604020202020204" pitchFamily="34" charset="0"/>
              </a:rPr>
              <a:t>input stream </a:t>
            </a:r>
            <a:r>
              <a:rPr lang="en-US" altLang="en-US" dirty="0">
                <a:cs typeface="Arial" panose="020B0604020202020204" pitchFamily="34" charset="0"/>
              </a:rPr>
              <a:t>is a source of data.</a:t>
            </a:r>
          </a:p>
          <a:p>
            <a:r>
              <a:rPr lang="en-US" altLang="en-US" dirty="0">
                <a:cs typeface="Arial" panose="020B0604020202020204" pitchFamily="34" charset="0"/>
              </a:rPr>
              <a:t>An </a:t>
            </a:r>
            <a:r>
              <a:rPr lang="en-US" altLang="en-US" i="1" dirty="0">
                <a:cs typeface="Arial" panose="020B0604020202020204" pitchFamily="34" charset="0"/>
              </a:rPr>
              <a:t>output stream </a:t>
            </a:r>
            <a:r>
              <a:rPr lang="en-US" altLang="en-US" dirty="0">
                <a:cs typeface="Arial" panose="020B0604020202020204" pitchFamily="34" charset="0"/>
              </a:rPr>
              <a:t>is a destination for data. </a:t>
            </a:r>
          </a:p>
          <a:p>
            <a:pPr marL="63500" indent="0">
              <a:buNone/>
            </a:pPr>
            <a:endParaRPr lang="en-US" altLang="en-US" dirty="0">
              <a:cs typeface="Arial" panose="020B0604020202020204" pitchFamily="34" charset="0"/>
            </a:endParaRPr>
          </a:p>
          <a:p>
            <a:r>
              <a:rPr lang="en-US" altLang="en-US" dirty="0">
                <a:cs typeface="Arial" panose="020B0604020202020204" pitchFamily="34" charset="0"/>
              </a:rPr>
              <a:t>The most common sources and destinations for data are the files on your hard disk.</a:t>
            </a:r>
          </a:p>
          <a:p>
            <a:pPr lvl="1"/>
            <a:r>
              <a:rPr lang="en-US" altLang="en-US" dirty="0">
                <a:cs typeface="Arial" panose="020B0604020202020204" pitchFamily="34" charset="0"/>
              </a:rPr>
              <a:t>You need to know how to read/write disk files to work with large amounts of data that are common in business, administrative, graphics, audio, and science/math programs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542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This is a stream of characters. It could be from the  keyboard  or  from a file. Each of these is just a character - even these:  3  -23.73 which, when input, can be converted to: </a:t>
            </a:r>
            <a:r>
              <a:rPr lang="en-US" altLang="en-US" sz="2600" b="1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ints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or doubles or whatever type you like.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(that was a  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\n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 at the end  of the last line)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&amp;*@&amp;^#!%#$ (No, that was –not- a curse!!!!!!!!!!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¥1,0000,0000 (price of a cup of coffee in Tokyo)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Notice that all of this text is very plain -  No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bold or green of italics – just characters – and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whitespace (TABs, NEWLINES and, of course... the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other one you can’t see: the space character: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(another 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\n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)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(&amp;&amp; another)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21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This is a stream of characters. It could be from the  keyboard  or  from a file. Each of these is just a character - even these:  3  -23.73 which, when input, can be converted to: </a:t>
            </a:r>
            <a:r>
              <a:rPr lang="en-US" altLang="en-US" sz="2600" b="1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ints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or doubles or whatever type you like.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(that was a  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\n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 at the end  of the last line)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&amp;*@&amp;^#!%#$ (No, that was –not- a curse!!!!!!!!!!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¥1,0000,0000 (price of a cup of coffee in Tokyo)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Notice that all of this text is very plain -  No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bold or green of italics – just characters – and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whitespace (TABs, NEWLINES and, of course... the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other one you can’t see: the space character: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(another 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\n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)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(&amp;&amp; another)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8CE60A-3F22-A042-A6AF-BFE9B0608408}"/>
              </a:ext>
            </a:extLst>
          </p:cNvPr>
          <p:cNvSpPr/>
          <p:nvPr/>
        </p:nvSpPr>
        <p:spPr>
          <a:xfrm>
            <a:off x="1069186" y="6127749"/>
            <a:ext cx="9442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en-US" sz="24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Aren’t you x-STREAM-</a:t>
            </a:r>
            <a:r>
              <a:rPr lang="en-US" altLang="en-US" sz="2400" b="1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ly</a:t>
            </a:r>
            <a:r>
              <a:rPr lang="en-US" altLang="en-US" sz="24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glad this stream is over?</a:t>
            </a:r>
          </a:p>
          <a:p>
            <a:pPr algn="r"/>
            <a:r>
              <a:rPr lang="en-US" altLang="en-US" sz="24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And there were no sound effects!!!</a:t>
            </a:r>
          </a:p>
        </p:txBody>
      </p:sp>
    </p:spTree>
    <p:extLst>
      <p:ext uri="{BB962C8B-B14F-4D97-AF65-F5344CB8AC3E}">
        <p14:creationId xmlns:p14="http://schemas.microsoft.com/office/powerpoint/2010/main" val="1119397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This is a stream of characters. It could be from the  keyboard  or  from a file. Each of these is just a character - even these:  3  -23.73 which, when input, can be converted to: </a:t>
            </a:r>
            <a:r>
              <a:rPr lang="en-US" altLang="en-US" sz="2600" b="1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ints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or doubles or whatever type you like.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(that was a  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\n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 at the end  of the last line)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&amp;*@&amp;^#!%#$ (No, that was –not- a curse!!!!!!!!!!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¥1,0000,0000 (price of a cup of coffee in Tokyo)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Notice that all of this text is very plain -  No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bold or green of italics – just characters – and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whitespace (TABs, NEWLINES and, of course... the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other one you can’t see: the space character: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(another 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\n</a:t>
            </a:r>
            <a:r>
              <a:rPr lang="en-US" altLang="en-US" sz="2600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'</a:t>
            </a: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)</a:t>
            </a:r>
            <a:b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</a:br>
            <a:r>
              <a:rPr lang="en-US" altLang="en-US" sz="26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(&amp;&amp; another)     (more whitespace) and FINALLY: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2689B759-312C-454A-A8E1-AD8D4D6C72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46623" y="136525"/>
            <a:ext cx="2519362" cy="400110"/>
          </a:xfrm>
          <a:prstGeom prst="rect">
            <a:avLst/>
          </a:prstGeom>
          <a:noFill/>
          <a:ln w="38100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0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newline characters</a:t>
            </a:r>
          </a:p>
        </p:txBody>
      </p:sp>
      <p:sp>
        <p:nvSpPr>
          <p:cNvPr id="8" name="Line 7">
            <a:extLst>
              <a:ext uri="{FF2B5EF4-FFF2-40B4-BE49-F238E27FC236}">
                <a16:creationId xmlns:a16="http://schemas.microsoft.com/office/drawing/2014/main" id="{40FD9E52-CA90-8E40-97BF-D16C6DB7BAD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45378" y="536635"/>
            <a:ext cx="6236509" cy="5016672"/>
          </a:xfrm>
          <a:prstGeom prst="line">
            <a:avLst/>
          </a:prstGeom>
          <a:noFill/>
          <a:ln w="50800">
            <a:solidFill>
              <a:srgbClr val="00B0F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9">
            <a:extLst>
              <a:ext uri="{FF2B5EF4-FFF2-40B4-BE49-F238E27FC236}">
                <a16:creationId xmlns:a16="http://schemas.microsoft.com/office/drawing/2014/main" id="{E52BF33D-8854-0B40-B97B-3346331DBA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69186" y="541819"/>
            <a:ext cx="8159699" cy="5535557"/>
          </a:xfrm>
          <a:prstGeom prst="line">
            <a:avLst/>
          </a:prstGeom>
          <a:noFill/>
          <a:ln w="50800">
            <a:solidFill>
              <a:srgbClr val="00B0F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17">
            <a:extLst>
              <a:ext uri="{FF2B5EF4-FFF2-40B4-BE49-F238E27FC236}">
                <a16:creationId xmlns:a16="http://schemas.microsoft.com/office/drawing/2014/main" id="{7658D803-1590-5F43-B0FC-AD779603537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627454" y="566739"/>
            <a:ext cx="6281094" cy="2645047"/>
          </a:xfrm>
          <a:prstGeom prst="line">
            <a:avLst/>
          </a:prstGeom>
          <a:noFill/>
          <a:ln w="50800">
            <a:solidFill>
              <a:srgbClr val="00B0F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4F7EE9-31BA-F646-8E33-DB13B0F75E70}"/>
              </a:ext>
            </a:extLst>
          </p:cNvPr>
          <p:cNvSpPr/>
          <p:nvPr/>
        </p:nvSpPr>
        <p:spPr>
          <a:xfrm>
            <a:off x="1069186" y="6127749"/>
            <a:ext cx="9442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en-US" sz="24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Aren’t you x-STREAM-</a:t>
            </a:r>
            <a:r>
              <a:rPr lang="en-US" altLang="en-US" sz="2400" b="1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ly</a:t>
            </a:r>
            <a:r>
              <a:rPr lang="en-US" altLang="en-US" sz="24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 glad this stream is over?</a:t>
            </a:r>
          </a:p>
          <a:p>
            <a:pPr algn="r"/>
            <a:r>
              <a:rPr lang="en-US" altLang="en-US" sz="2400" b="1" dirty="0">
                <a:latin typeface="Courier New" panose="02070309020205020404" pitchFamily="49" charset="0"/>
                <a:ea typeface="ＭＳ Ｐゴシック" panose="020B0600070205080204" pitchFamily="34" charset="-128"/>
              </a:rPr>
              <a:t>And there were no sound effects!!!</a:t>
            </a:r>
          </a:p>
        </p:txBody>
      </p:sp>
      <p:sp>
        <p:nvSpPr>
          <p:cNvPr id="11" name="Line 7">
            <a:extLst>
              <a:ext uri="{FF2B5EF4-FFF2-40B4-BE49-F238E27FC236}">
                <a16:creationId xmlns:a16="http://schemas.microsoft.com/office/drawing/2014/main" id="{2C616033-B72A-1A42-B440-C924A99471E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166382" y="552048"/>
            <a:ext cx="801939" cy="4793918"/>
          </a:xfrm>
          <a:prstGeom prst="line">
            <a:avLst/>
          </a:prstGeom>
          <a:noFill/>
          <a:ln w="50800">
            <a:solidFill>
              <a:srgbClr val="00B0F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5" name="Line 7">
            <a:extLst>
              <a:ext uri="{FF2B5EF4-FFF2-40B4-BE49-F238E27FC236}">
                <a16:creationId xmlns:a16="http://schemas.microsoft.com/office/drawing/2014/main" id="{E2E5F064-2EC1-4040-B62D-E2F03F48309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527126" y="552048"/>
            <a:ext cx="752447" cy="5304742"/>
          </a:xfrm>
          <a:prstGeom prst="line">
            <a:avLst/>
          </a:prstGeom>
          <a:noFill/>
          <a:ln w="50800">
            <a:solidFill>
              <a:srgbClr val="00B0F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7" name="Line 7">
            <a:extLst>
              <a:ext uri="{FF2B5EF4-FFF2-40B4-BE49-F238E27FC236}">
                <a16:creationId xmlns:a16="http://schemas.microsoft.com/office/drawing/2014/main" id="{3743C8A8-FFF3-F44C-A484-22C461897CB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466815" y="567460"/>
            <a:ext cx="511786" cy="5788889"/>
          </a:xfrm>
          <a:prstGeom prst="line">
            <a:avLst/>
          </a:prstGeom>
          <a:noFill/>
          <a:ln w="50800">
            <a:solidFill>
              <a:srgbClr val="00B0F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310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Arial" panose="020B0604020202020204" pitchFamily="34" charset="0"/>
              </a:rPr>
              <a:t>Reading and Writing Streams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cs typeface="Arial" panose="020B0604020202020204" pitchFamily="34" charset="0"/>
              </a:rPr>
              <a:t>The stream you just saw is a plain text file.</a:t>
            </a:r>
          </a:p>
          <a:p>
            <a:r>
              <a:rPr lang="en-US" altLang="en-US" dirty="0">
                <a:cs typeface="Arial" panose="020B0604020202020204" pitchFamily="34" charset="0"/>
              </a:rPr>
              <a:t>No formatting, no colors, no video or music (or sound effects).</a:t>
            </a:r>
          </a:p>
          <a:p>
            <a:endParaRPr lang="en-US" altLang="en-US" dirty="0">
              <a:cs typeface="Arial" panose="020B0604020202020204" pitchFamily="34" charset="0"/>
            </a:endParaRPr>
          </a:p>
          <a:p>
            <a:r>
              <a:rPr lang="en-US" altLang="en-US" dirty="0">
                <a:cs typeface="Arial" panose="020B0604020202020204" pitchFamily="34" charset="0"/>
              </a:rPr>
              <a:t>A program can read these sorts of plain text streams of characters from the keyboard, as has been done so far with </a:t>
            </a:r>
            <a:r>
              <a:rPr lang="en-US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cin</a:t>
            </a:r>
            <a:r>
              <a:rPr lang="en-US" altLang="en-US" dirty="0">
                <a:cs typeface="Arial" panose="020B0604020202020204" pitchFamily="34" charset="0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8532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and Writing Disk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None/>
              <a:defRPr/>
            </a:pPr>
            <a:r>
              <a:rPr lang="en-US" altLang="en-US" dirty="0"/>
              <a:t>You can also read and write files stored on your hard disk:</a:t>
            </a:r>
          </a:p>
          <a:p>
            <a:pPr>
              <a:buFont typeface="Arial"/>
              <a:buChar char="•"/>
              <a:defRPr/>
            </a:pPr>
            <a:r>
              <a:rPr lang="en-US" altLang="en-US" dirty="0"/>
              <a:t>plain text files</a:t>
            </a:r>
          </a:p>
          <a:p>
            <a:pPr>
              <a:buFont typeface="Arial"/>
              <a:buChar char="•"/>
              <a:defRPr/>
            </a:pPr>
            <a:r>
              <a:rPr lang="en-US" altLang="en-US" dirty="0"/>
              <a:t>binary information (a binary file)</a:t>
            </a:r>
          </a:p>
          <a:p>
            <a:pPr lvl="1">
              <a:buFont typeface="Arial"/>
              <a:buChar char="–"/>
              <a:defRPr/>
            </a:pPr>
            <a:r>
              <a:rPr lang="en-US" altLang="en-US" sz="2800" dirty="0"/>
              <a:t>Such as images or audio recording</a:t>
            </a:r>
          </a:p>
          <a:p>
            <a:pPr>
              <a:buNone/>
              <a:defRPr/>
            </a:pPr>
            <a:endParaRPr lang="en-US" altLang="en-US" dirty="0">
              <a:latin typeface="Arial" panose="020B0604020202020204" pitchFamily="34" charset="0"/>
            </a:endParaRPr>
          </a:p>
          <a:p>
            <a:pPr>
              <a:buNone/>
              <a:defRPr/>
            </a:pPr>
            <a:r>
              <a:rPr lang="en-US" altLang="en-US" dirty="0"/>
              <a:t>To read/write files, you use </a:t>
            </a:r>
            <a:r>
              <a:rPr lang="en-US" altLang="en-US" i="1" dirty="0"/>
              <a:t>variables</a:t>
            </a:r>
            <a:r>
              <a:rPr lang="en-US" altLang="en-US" dirty="0"/>
              <a:t> of the stream types:</a:t>
            </a:r>
            <a:br>
              <a:rPr lang="en-US" altLang="en-US" dirty="0"/>
            </a:br>
            <a:endParaRPr lang="en-US" altLang="en-US" dirty="0"/>
          </a:p>
          <a:p>
            <a:pPr>
              <a:buNone/>
              <a:defRPr/>
            </a:pPr>
            <a:r>
              <a:rPr lang="en-US" altLang="en-US" dirty="0"/>
              <a:t>		</a:t>
            </a:r>
            <a:r>
              <a:rPr lang="en-US" altLang="en-US" b="1" dirty="0" err="1">
                <a:latin typeface="Courier New" panose="02070309020205020404" pitchFamily="49" charset="0"/>
              </a:rPr>
              <a:t>ifstream</a:t>
            </a:r>
            <a:r>
              <a:rPr lang="en-US" altLang="en-US" dirty="0"/>
              <a:t> for input from plain text files.</a:t>
            </a:r>
          </a:p>
          <a:p>
            <a:pPr>
              <a:buNone/>
              <a:defRPr/>
            </a:pPr>
            <a:r>
              <a:rPr lang="en-US" altLang="en-US" dirty="0"/>
              <a:t>		</a:t>
            </a:r>
            <a:r>
              <a:rPr lang="en-US" altLang="en-US" b="1" dirty="0" err="1">
                <a:latin typeface="Courier New" panose="02070309020205020404" pitchFamily="49" charset="0"/>
              </a:rPr>
              <a:t>ofstream</a:t>
            </a:r>
            <a:r>
              <a:rPr lang="en-US" altLang="en-US" dirty="0"/>
              <a:t> for output to plain text files.</a:t>
            </a:r>
          </a:p>
          <a:p>
            <a:pPr>
              <a:buNone/>
              <a:defRPr/>
            </a:pPr>
            <a:r>
              <a:rPr lang="en-US" altLang="en-US" dirty="0"/>
              <a:t>		</a:t>
            </a:r>
            <a:r>
              <a:rPr lang="en-US" altLang="en-US" b="1" dirty="0" err="1">
                <a:latin typeface="Courier New" panose="02070309020205020404" pitchFamily="49" charset="0"/>
              </a:rPr>
              <a:t>fstream</a:t>
            </a:r>
            <a:r>
              <a:rPr lang="en-US" altLang="en-US" dirty="0"/>
              <a:t> for input and output from binary files.</a:t>
            </a:r>
          </a:p>
          <a:p>
            <a:pPr>
              <a:buNone/>
              <a:defRPr/>
            </a:pPr>
            <a:endParaRPr lang="en-US" altLang="en-US" sz="2600" dirty="0"/>
          </a:p>
          <a:p>
            <a:pPr>
              <a:buNone/>
              <a:defRPr/>
            </a:pPr>
            <a:r>
              <a:rPr lang="en-US" altLang="en-US" sz="2600" dirty="0"/>
              <a:t>You must </a:t>
            </a:r>
            <a:r>
              <a:rPr lang="en-US" alt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en-US" altLang="en-US" sz="2600" dirty="0">
                <a:latin typeface="Arial" panose="020B0604020202020204" pitchFamily="34" charset="0"/>
              </a:rPr>
              <a:t>  </a:t>
            </a:r>
            <a:r>
              <a:rPr lang="en-US" altLang="en-US" sz="2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sz="260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fstream</a:t>
            </a:r>
            <a:r>
              <a:rPr lang="en-US" altLang="en-US" sz="2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endParaRPr lang="en-US" altLang="en-US" sz="2600" dirty="0"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39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00"/>
              </a:spcBef>
              <a:buFont typeface="Arial"/>
              <a:buChar char="•"/>
              <a:defRPr/>
            </a:pPr>
            <a:r>
              <a:rPr lang="en-US" altLang="en-US" dirty="0"/>
              <a:t>To read anything from a file stream, you need to </a:t>
            </a:r>
            <a:r>
              <a:rPr lang="en-US" altLang="en-US" i="1" dirty="0"/>
              <a:t>open </a:t>
            </a:r>
            <a:r>
              <a:rPr lang="en-US" altLang="en-US" dirty="0"/>
              <a:t>the stream. (The same for writing.)</a:t>
            </a:r>
          </a:p>
          <a:p>
            <a:pPr>
              <a:spcBef>
                <a:spcPts val="300"/>
              </a:spcBef>
              <a:buFont typeface="Arial"/>
              <a:buChar char="•"/>
              <a:defRPr/>
            </a:pPr>
            <a:r>
              <a:rPr lang="en-US" altLang="en-US" i="1" dirty="0"/>
              <a:t>Opening a stream</a:t>
            </a:r>
            <a:r>
              <a:rPr lang="en-US" altLang="en-US" dirty="0"/>
              <a:t> means associating your stream variable with the disk file.</a:t>
            </a:r>
          </a:p>
          <a:p>
            <a:pPr>
              <a:spcBef>
                <a:spcPts val="300"/>
              </a:spcBef>
              <a:buFont typeface="Arial"/>
              <a:buChar char="•"/>
              <a:defRPr/>
            </a:pPr>
            <a:r>
              <a:rPr lang="en-US" altLang="en-US" dirty="0"/>
              <a:t>The first step in opening a file is having the stream variable ready.</a:t>
            </a:r>
          </a:p>
          <a:p>
            <a:pPr marL="0" indent="0">
              <a:spcBef>
                <a:spcPts val="300"/>
              </a:spcBef>
              <a:buNone/>
              <a:defRPr/>
            </a:pPr>
            <a:endParaRPr lang="en-US" alt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82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62556-4284-5B4F-95FD-AC20E5935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Due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A423B-EC0D-474E-9832-63020F5FF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b="1" dirty="0"/>
              <a:t>HW 5</a:t>
            </a:r>
          </a:p>
          <a:p>
            <a:pPr lvl="1">
              <a:buFont typeface="Arial"/>
              <a:buChar char="•"/>
            </a:pPr>
            <a:r>
              <a:rPr lang="en-US" dirty="0"/>
              <a:t>Write solutions in </a:t>
            </a:r>
            <a:r>
              <a:rPr lang="en-US" dirty="0" err="1"/>
              <a:t>VSCode</a:t>
            </a:r>
            <a:r>
              <a:rPr lang="en-US" dirty="0"/>
              <a:t> and paste in </a:t>
            </a:r>
            <a:r>
              <a:rPr lang="en-US" b="1" dirty="0" err="1"/>
              <a:t>CodeRunner</a:t>
            </a:r>
            <a:r>
              <a:rPr lang="en-US" dirty="0"/>
              <a:t>.</a:t>
            </a:r>
          </a:p>
          <a:p>
            <a:pPr lvl="1">
              <a:buFont typeface="Arial"/>
              <a:buChar char="•"/>
            </a:pPr>
            <a:r>
              <a:rPr lang="en-US" dirty="0"/>
              <a:t>Extra-credit </a:t>
            </a:r>
          </a:p>
          <a:p>
            <a:pPr lvl="1">
              <a:buFont typeface="Arial"/>
              <a:buChar char="•"/>
            </a:pPr>
            <a:r>
              <a:rPr lang="en-US" dirty="0"/>
              <a:t>Zip your .</a:t>
            </a:r>
            <a:r>
              <a:rPr lang="en-US" dirty="0" err="1"/>
              <a:t>cpp</a:t>
            </a:r>
            <a:r>
              <a:rPr lang="en-US" dirty="0"/>
              <a:t> files and submit on canvas. Check the due date! </a:t>
            </a:r>
            <a:r>
              <a:rPr lang="en-US" b="1" dirty="0"/>
              <a:t>No late submissions!!</a:t>
            </a:r>
          </a:p>
          <a:p>
            <a:pPr>
              <a:buFont typeface="Arial"/>
              <a:buChar char="•"/>
            </a:pPr>
            <a:r>
              <a:rPr lang="en-US" b="1" dirty="0"/>
              <a:t>Mandatory Grading Interview - </a:t>
            </a:r>
            <a:r>
              <a:rPr lang="en-US" dirty="0"/>
              <a:t>Oct 3</a:t>
            </a:r>
            <a:r>
              <a:rPr lang="en-US" baseline="30000" dirty="0"/>
              <a:t>rd</a:t>
            </a:r>
            <a:r>
              <a:rPr lang="en-US" dirty="0"/>
              <a:t> – 12</a:t>
            </a:r>
            <a:r>
              <a:rPr lang="en-US" baseline="30000" dirty="0"/>
              <a:t>th</a:t>
            </a:r>
            <a:r>
              <a:rPr lang="en-US" dirty="0"/>
              <a:t>!</a:t>
            </a:r>
          </a:p>
          <a:p>
            <a:pPr>
              <a:buFont typeface="Arial"/>
              <a:buChar char="•"/>
            </a:pPr>
            <a:r>
              <a:rPr lang="en-US" b="1" dirty="0"/>
              <a:t>Quiz 5. </a:t>
            </a:r>
            <a:r>
              <a:rPr lang="en-US" dirty="0"/>
              <a:t>Check the due date! </a:t>
            </a:r>
            <a:r>
              <a:rPr lang="en-US" b="1" dirty="0"/>
              <a:t>No late submissions!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69DAEC-B304-4841-B512-E0C91FA4A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07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00"/>
              </a:spcBef>
              <a:buFont typeface="Arial"/>
              <a:buChar char="•"/>
              <a:defRPr/>
            </a:pPr>
            <a:r>
              <a:rPr lang="en-US" altLang="en-US" dirty="0"/>
              <a:t>To read anything from a file stream, you need to </a:t>
            </a:r>
            <a:r>
              <a:rPr lang="en-US" altLang="en-US" i="1" dirty="0"/>
              <a:t>open </a:t>
            </a:r>
            <a:r>
              <a:rPr lang="en-US" altLang="en-US" dirty="0"/>
              <a:t>the stream. (The same for writing.)</a:t>
            </a:r>
          </a:p>
          <a:p>
            <a:pPr>
              <a:spcBef>
                <a:spcPts val="300"/>
              </a:spcBef>
              <a:buFont typeface="Arial"/>
              <a:buChar char="•"/>
              <a:defRPr/>
            </a:pPr>
            <a:r>
              <a:rPr lang="en-US" altLang="en-US" i="1" dirty="0"/>
              <a:t>Opening a stream</a:t>
            </a:r>
            <a:r>
              <a:rPr lang="en-US" altLang="en-US" dirty="0"/>
              <a:t> means associating your stream variable with the disk file.</a:t>
            </a:r>
          </a:p>
          <a:p>
            <a:pPr>
              <a:spcBef>
                <a:spcPts val="300"/>
              </a:spcBef>
              <a:buFont typeface="Arial"/>
              <a:buChar char="•"/>
              <a:defRPr/>
            </a:pPr>
            <a:r>
              <a:rPr lang="en-US" altLang="en-US" dirty="0"/>
              <a:t>The first step in opening a file is having the stream variable ready.</a:t>
            </a:r>
          </a:p>
          <a:p>
            <a:pPr marL="0" indent="0">
              <a:spcBef>
                <a:spcPts val="300"/>
              </a:spcBef>
              <a:buNone/>
              <a:defRPr/>
            </a:pPr>
            <a:endParaRPr lang="en-US" altLang="en-US" dirty="0"/>
          </a:p>
          <a:p>
            <a:pPr>
              <a:spcBef>
                <a:spcPts val="300"/>
              </a:spcBef>
              <a:buNone/>
              <a:defRPr/>
            </a:pPr>
            <a:r>
              <a:rPr lang="en-US" altLang="en-US" dirty="0"/>
              <a:t>Here’s the definition of an input stream variable named </a:t>
            </a:r>
            <a:r>
              <a:rPr lang="en-US" altLang="en-US" b="1" dirty="0" err="1">
                <a:latin typeface="Courier New" panose="02070309020205020404" pitchFamily="49" charset="0"/>
              </a:rPr>
              <a:t>in_file</a:t>
            </a:r>
            <a:r>
              <a:rPr lang="en-US" altLang="en-US" dirty="0"/>
              <a:t>:</a:t>
            </a:r>
          </a:p>
          <a:p>
            <a:pPr>
              <a:buNone/>
              <a:defRPr/>
            </a:pPr>
            <a:endParaRPr lang="en-US" altLang="en-US" dirty="0"/>
          </a:p>
          <a:p>
            <a:pPr>
              <a:buNone/>
              <a:defRPr/>
            </a:pPr>
            <a:r>
              <a:rPr lang="en-US" altLang="en-US" b="1" dirty="0" err="1">
                <a:latin typeface="Courier New" panose="02070309020205020404" pitchFamily="49" charset="0"/>
              </a:rPr>
              <a:t>ifstream</a:t>
            </a:r>
            <a:r>
              <a:rPr lang="en-US" altLang="en-US" b="1" dirty="0">
                <a:latin typeface="Courier New" panose="02070309020205020404" pitchFamily="49" charset="0"/>
              </a:rPr>
              <a:t> </a:t>
            </a:r>
            <a:r>
              <a:rPr lang="en-US" altLang="en-US" b="1" dirty="0" err="1">
                <a:latin typeface="Courier New" panose="02070309020205020404" pitchFamily="49" charset="0"/>
              </a:rPr>
              <a:t>in_file</a:t>
            </a:r>
            <a:r>
              <a:rPr lang="en-US" altLang="en-US" b="1" dirty="0">
                <a:latin typeface="Courier New" panose="02070309020205020404" pitchFamily="49" charset="0"/>
              </a:rPr>
              <a:t>;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921B40-294F-404A-88BC-3F130E0F322E}"/>
              </a:ext>
            </a:extLst>
          </p:cNvPr>
          <p:cNvSpPr txBox="1"/>
          <p:nvPr/>
        </p:nvSpPr>
        <p:spPr>
          <a:xfrm>
            <a:off x="5210909" y="5269004"/>
            <a:ext cx="4988169" cy="1323439"/>
          </a:xfrm>
          <a:prstGeom prst="rect">
            <a:avLst/>
          </a:prstGeom>
          <a:solidFill>
            <a:srgbClr val="BEDEF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Looks suspiciously like every other</a:t>
            </a:r>
          </a:p>
          <a:p>
            <a:pPr algn="ctr">
              <a:defRPr/>
            </a:pPr>
            <a:r>
              <a:rPr lang="en-US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variable definition you’ve done</a:t>
            </a:r>
          </a:p>
          <a:p>
            <a:pPr algn="ctr">
              <a:defRPr/>
            </a:pPr>
            <a:r>
              <a:rPr lang="en-US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– it is!</a:t>
            </a:r>
          </a:p>
          <a:p>
            <a:pPr algn="ctr">
              <a:defRPr/>
            </a:pPr>
            <a:r>
              <a:rPr lang="en-US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Only the type name is new to you.</a:t>
            </a:r>
          </a:p>
        </p:txBody>
      </p:sp>
    </p:spTree>
    <p:extLst>
      <p:ext uri="{BB962C8B-B14F-4D97-AF65-F5344CB8AC3E}">
        <p14:creationId xmlns:p14="http://schemas.microsoft.com/office/powerpoint/2010/main" val="33465065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for opening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Tx/>
              <a:buNone/>
            </a:pPr>
            <a:r>
              <a:rPr lang="en-US" altLang="en-US" sz="2200" dirty="0" err="1">
                <a:latin typeface="Courier New" panose="02070309020205020404" pitchFamily="49" charset="0"/>
                <a:cs typeface="Arial" panose="020B0604020202020204" pitchFamily="34" charset="0"/>
              </a:rPr>
              <a:t>ifstream</a:t>
            </a:r>
            <a:r>
              <a:rPr lang="en-US" altLang="en-US" sz="2200" dirty="0">
                <a:latin typeface="Courier New" panose="02070309020205020404" pitchFamily="49" charset="0"/>
                <a:cs typeface="Arial" panose="020B0604020202020204" pitchFamily="34" charset="0"/>
              </a:rPr>
              <a:t> </a:t>
            </a:r>
            <a:r>
              <a:rPr lang="en-US" altLang="en-US" sz="2200" dirty="0" err="1">
                <a:latin typeface="Courier New" panose="02070309020205020404" pitchFamily="49" charset="0"/>
                <a:cs typeface="Arial" panose="020B0604020202020204" pitchFamily="34" charset="0"/>
              </a:rPr>
              <a:t>in_file</a:t>
            </a:r>
            <a:r>
              <a:rPr lang="en-US" altLang="en-US" sz="2200" dirty="0">
                <a:latin typeface="Courier New" panose="02070309020205020404" pitchFamily="49" charset="0"/>
                <a:cs typeface="Arial" panose="020B0604020202020204" pitchFamily="34" charset="0"/>
              </a:rPr>
              <a:t>;</a:t>
            </a:r>
          </a:p>
          <a:p>
            <a:pPr>
              <a:buFontTx/>
              <a:buNone/>
            </a:pPr>
            <a:r>
              <a:rPr lang="en-US" altLang="en-US" sz="2200" dirty="0" err="1">
                <a:latin typeface="Courier New" panose="02070309020205020404" pitchFamily="49" charset="0"/>
                <a:cs typeface="Arial" panose="020B0604020202020204" pitchFamily="34" charset="0"/>
              </a:rPr>
              <a:t>in_file.open</a:t>
            </a:r>
            <a:r>
              <a:rPr lang="en-US" altLang="en-US" sz="2200" dirty="0">
                <a:latin typeface="Courier New" panose="02070309020205020404" pitchFamily="49" charset="0"/>
                <a:cs typeface="Arial" panose="020B0604020202020204" pitchFamily="34" charset="0"/>
              </a:rPr>
              <a:t>("</a:t>
            </a:r>
            <a:r>
              <a:rPr lang="en-US" altLang="en-US" sz="2200" dirty="0" err="1">
                <a:latin typeface="Courier New" panose="02070309020205020404" pitchFamily="49" charset="0"/>
                <a:cs typeface="Arial" panose="020B0604020202020204" pitchFamily="34" charset="0"/>
              </a:rPr>
              <a:t>input.txt</a:t>
            </a:r>
            <a:r>
              <a:rPr lang="en-US" altLang="en-US" sz="2200" dirty="0">
                <a:latin typeface="Courier New" panose="02070309020205020404" pitchFamily="49" charset="0"/>
                <a:cs typeface="Arial" panose="020B0604020202020204" pitchFamily="34" charset="0"/>
              </a:rPr>
              <a:t>"); //filename is </a:t>
            </a:r>
            <a:r>
              <a:rPr lang="en-US" altLang="en-US" sz="2200" dirty="0" err="1">
                <a:latin typeface="Courier New" panose="02070309020205020404" pitchFamily="49" charset="0"/>
                <a:cs typeface="Arial" panose="020B0604020202020204" pitchFamily="34" charset="0"/>
              </a:rPr>
              <a:t>input.txt</a:t>
            </a:r>
            <a:endParaRPr lang="en-US" altLang="en-US" sz="2200" dirty="0">
              <a:latin typeface="Courier New" panose="02070309020205020404" pitchFamily="49" charset="0"/>
              <a:cs typeface="Arial" panose="020B0604020202020204" pitchFamily="34" charset="0"/>
            </a:endParaRPr>
          </a:p>
          <a:p>
            <a:pPr>
              <a:buFontTx/>
              <a:buNone/>
            </a:pPr>
            <a:endParaRPr lang="en-US" altLang="en-US" sz="2000" dirty="0">
              <a:latin typeface="Courier New" panose="02070309020205020404" pitchFamily="49" charset="0"/>
              <a:cs typeface="Arial" panose="020B0604020202020204" pitchFamily="34" charset="0"/>
            </a:endParaRPr>
          </a:p>
          <a:p>
            <a:pPr>
              <a:buFontTx/>
              <a:buNone/>
            </a:pPr>
            <a:r>
              <a:rPr lang="en-US" altLang="en-US" dirty="0"/>
              <a:t>An alternative shorthand syntax combines the 2 statements:</a:t>
            </a:r>
          </a:p>
          <a:p>
            <a:pPr>
              <a:buFontTx/>
              <a:buNone/>
            </a:pPr>
            <a:endParaRPr lang="en-US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None/>
            </a:pPr>
            <a:r>
              <a:rPr lang="en-US" altLang="en-US" sz="2200" dirty="0" err="1">
                <a:latin typeface="Courier New" panose="02070309020205020404" pitchFamily="49" charset="0"/>
                <a:cs typeface="Arial" panose="020B0604020202020204" pitchFamily="34" charset="0"/>
              </a:rPr>
              <a:t>ifstream</a:t>
            </a:r>
            <a:r>
              <a:rPr lang="en-US" altLang="en-US" sz="2200" dirty="0">
                <a:latin typeface="Courier New" panose="02070309020205020404" pitchFamily="49" charset="0"/>
                <a:cs typeface="Arial" panose="020B0604020202020204" pitchFamily="34" charset="0"/>
              </a:rPr>
              <a:t> </a:t>
            </a:r>
            <a:r>
              <a:rPr lang="en-US" altLang="en-US" sz="2200" dirty="0" err="1">
                <a:latin typeface="Courier New" panose="02070309020205020404" pitchFamily="49" charset="0"/>
                <a:cs typeface="Arial" panose="020B0604020202020204" pitchFamily="34" charset="0"/>
              </a:rPr>
              <a:t>in_file</a:t>
            </a:r>
            <a:r>
              <a:rPr lang="en-US" altLang="en-US" sz="2200" dirty="0">
                <a:latin typeface="Courier New" panose="02070309020205020404" pitchFamily="49" charset="0"/>
                <a:cs typeface="Arial" panose="020B0604020202020204" pitchFamily="34" charset="0"/>
              </a:rPr>
              <a:t>(“</a:t>
            </a:r>
            <a:r>
              <a:rPr lang="en-US" altLang="en-US" sz="2200" dirty="0" err="1">
                <a:latin typeface="Courier New" panose="02070309020205020404" pitchFamily="49" charset="0"/>
                <a:cs typeface="Arial" panose="020B0604020202020204" pitchFamily="34" charset="0"/>
              </a:rPr>
              <a:t>input.txt</a:t>
            </a:r>
            <a:r>
              <a:rPr lang="en-US" altLang="en-US" sz="2200" dirty="0">
                <a:latin typeface="Courier New" panose="02070309020205020404" pitchFamily="49" charset="0"/>
                <a:cs typeface="Arial" panose="020B0604020202020204" pitchFamily="34" charset="0"/>
              </a:rPr>
              <a:t>”);</a:t>
            </a:r>
          </a:p>
          <a:p>
            <a:pPr>
              <a:buNone/>
            </a:pPr>
            <a:endParaRPr lang="en-US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dirty="0"/>
              <a:t>As your program runs and tries to find this file, it WILL ONLY LOOK IN THE DIRECTORY (FOLDER) IT IS LOCATED IN!</a:t>
            </a:r>
          </a:p>
          <a:p>
            <a:endParaRPr lang="en-US" altLang="en-US" dirty="0"/>
          </a:p>
          <a:p>
            <a:r>
              <a:rPr lang="en-US" altLang="en-US" dirty="0"/>
              <a:t>This is a common source of errors.  If the desired file is not in the executing program’s folder, the full file path must be specified.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06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Path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None/>
              <a:defRPr/>
            </a:pPr>
            <a:r>
              <a:rPr lang="en-US" altLang="en-US" dirty="0"/>
              <a:t>File names can contain directory path information, such as:</a:t>
            </a:r>
            <a:br>
              <a:rPr lang="en-US" altLang="en-US" dirty="0"/>
            </a:br>
            <a:endParaRPr lang="en-US" altLang="en-US" dirty="0"/>
          </a:p>
          <a:p>
            <a:pPr>
              <a:buNone/>
              <a:defRPr/>
            </a:pPr>
            <a:r>
              <a:rPr lang="en-US" altLang="en-US" dirty="0"/>
              <a:t>UNIX</a:t>
            </a:r>
            <a:br>
              <a:rPr lang="en-US" altLang="en-US" b="1" dirty="0">
                <a:latin typeface="Courier New" panose="02070309020205020404" pitchFamily="49" charset="0"/>
              </a:rPr>
            </a:br>
            <a:r>
              <a:rPr lang="en-US" altLang="en-US" b="1" dirty="0" err="1">
                <a:latin typeface="Courier New" panose="02070309020205020404" pitchFamily="49" charset="0"/>
              </a:rPr>
              <a:t>in_file.open</a:t>
            </a:r>
            <a:r>
              <a:rPr lang="en-US" altLang="en-US" b="1" dirty="0">
                <a:latin typeface="Courier New" panose="02070309020205020404" pitchFamily="49" charset="0"/>
              </a:rPr>
              <a:t>(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b="1" dirty="0">
                <a:latin typeface="Courier New" panose="02070309020205020404" pitchFamily="49" charset="0"/>
              </a:rPr>
              <a:t>~/</a:t>
            </a:r>
            <a:r>
              <a:rPr lang="en-US" altLang="en-US" b="1" dirty="0" err="1">
                <a:latin typeface="Courier New" panose="02070309020205020404" pitchFamily="49" charset="0"/>
              </a:rPr>
              <a:t>nicework</a:t>
            </a:r>
            <a:r>
              <a:rPr lang="en-US" altLang="en-US" b="1" dirty="0">
                <a:latin typeface="Courier New" panose="02070309020205020404" pitchFamily="49" charset="0"/>
              </a:rPr>
              <a:t>/</a:t>
            </a:r>
            <a:r>
              <a:rPr lang="en-US" altLang="en-US" b="1" dirty="0" err="1">
                <a:latin typeface="Courier New" panose="02070309020205020404" pitchFamily="49" charset="0"/>
              </a:rPr>
              <a:t>input.dat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  <a:br>
              <a:rPr lang="en-US" altLang="en-US" b="1" dirty="0">
                <a:latin typeface="Courier New" panose="02070309020205020404" pitchFamily="49" charset="0"/>
              </a:rPr>
            </a:br>
            <a:endParaRPr lang="en-US" altLang="en-US" b="1" dirty="0">
              <a:latin typeface="Courier New" panose="02070309020205020404" pitchFamily="49" charset="0"/>
            </a:endParaRPr>
          </a:p>
          <a:p>
            <a:pPr>
              <a:buNone/>
              <a:defRPr/>
            </a:pPr>
            <a:r>
              <a:rPr lang="en-US" altLang="en-US" dirty="0"/>
              <a:t>Windows</a:t>
            </a:r>
            <a:br>
              <a:rPr lang="en-US" altLang="en-US" b="1" dirty="0">
                <a:latin typeface="Courier New" panose="02070309020205020404" pitchFamily="49" charset="0"/>
              </a:rPr>
            </a:br>
            <a:r>
              <a:rPr lang="en-US" altLang="en-US" b="1" dirty="0" err="1">
                <a:latin typeface="Courier New" panose="02070309020205020404" pitchFamily="49" charset="0"/>
              </a:rPr>
              <a:t>in_file.open</a:t>
            </a:r>
            <a:r>
              <a:rPr lang="en-US" altLang="en-US" b="1" dirty="0">
                <a:latin typeface="Courier New" panose="02070309020205020404" pitchFamily="49" charset="0"/>
              </a:rPr>
              <a:t>(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b="1" dirty="0">
                <a:latin typeface="Courier New" panose="02070309020205020404" pitchFamily="49" charset="0"/>
              </a:rPr>
              <a:t>c:\\nicework\\input.dat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"); </a:t>
            </a:r>
          </a:p>
          <a:p>
            <a:pPr>
              <a:buNone/>
              <a:defRPr/>
            </a:pPr>
            <a:endParaRPr lang="en-US" alt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  <a:defRPr/>
            </a:pPr>
            <a:r>
              <a:rPr lang="en-US" altLang="en-US" dirty="0"/>
              <a:t>When you specify the file name as a string literal, and the name contains backslash characters (as in Windows), you must </a:t>
            </a:r>
            <a:r>
              <a:rPr lang="en-US" altLang="en-US" b="1" u="sng" dirty="0"/>
              <a:t>supply each backslash </a:t>
            </a:r>
            <a:r>
              <a:rPr lang="en-US" altLang="en-US" b="1" i="1" u="sng" dirty="0"/>
              <a:t>twice</a:t>
            </a:r>
            <a:r>
              <a:rPr lang="en-US" altLang="en-US" b="1" i="1" dirty="0"/>
              <a:t> </a:t>
            </a:r>
            <a:r>
              <a:rPr lang="en-US" altLang="en-US" dirty="0"/>
              <a:t>to avoid having unintended </a:t>
            </a:r>
            <a:r>
              <a:rPr lang="en-US" altLang="en-US" i="1" dirty="0"/>
              <a:t>escape characters</a:t>
            </a:r>
            <a:r>
              <a:rPr lang="en-US" altLang="en-US" dirty="0"/>
              <a:t> in the string.</a:t>
            </a:r>
          </a:p>
          <a:p>
            <a:pPr marL="0" indent="0">
              <a:buNone/>
              <a:defRPr/>
            </a:pPr>
            <a:endParaRPr lang="en-US" altLang="en-US" dirty="0"/>
          </a:p>
          <a:p>
            <a:pPr marL="0" indent="0">
              <a:buNone/>
              <a:defRPr/>
            </a:pPr>
            <a:r>
              <a:rPr lang="en-US" altLang="en-US" dirty="0"/>
              <a:t> \\ becomes a single \ when processed by the compiler.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DE10ED-18D4-0A40-87E6-FB4E270DD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9763" y="0"/>
            <a:ext cx="2182238" cy="433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10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Failing to open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en-US" b="1" dirty="0">
                <a:latin typeface="Courier New" panose="02070309020205020404" pitchFamily="49" charset="0"/>
                <a:cs typeface="Arial" panose="020B0604020202020204" pitchFamily="34" charset="0"/>
              </a:rPr>
              <a:t>open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 method also sets a “not failed” condition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 It is a good idea to test for failure immediately: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 err="1">
                <a:latin typeface="Courier New" panose="02070309020205020404" pitchFamily="49" charset="0"/>
                <a:cs typeface="Arial" panose="020B0604020202020204" pitchFamily="34" charset="0"/>
              </a:rPr>
              <a:t>in_file.open</a:t>
            </a:r>
            <a:r>
              <a:rPr lang="en-US" altLang="en-US" sz="2400" dirty="0">
                <a:latin typeface="Courier New" panose="02070309020205020404" pitchFamily="49" charset="0"/>
                <a:cs typeface="Arial" panose="020B0604020202020204" pitchFamily="34" charset="0"/>
              </a:rPr>
              <a:t>(filename);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>
              <a:latin typeface="Courier New" panose="02070309020205020404" pitchFamily="49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Arial" panose="020B0604020202020204" pitchFamily="34" charset="0"/>
              </a:rPr>
              <a:t>// Check for failure after opening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Arial" panose="020B0604020202020204" pitchFamily="34" charset="0"/>
              </a:rPr>
              <a:t>if (</a:t>
            </a:r>
            <a:r>
              <a:rPr lang="en-US" altLang="en-US" sz="2400" dirty="0" err="1">
                <a:latin typeface="Courier New" panose="02070309020205020404" pitchFamily="49" charset="0"/>
                <a:cs typeface="Arial" panose="020B0604020202020204" pitchFamily="34" charset="0"/>
              </a:rPr>
              <a:t>in_file.fail</a:t>
            </a:r>
            <a:r>
              <a:rPr lang="en-US" altLang="en-US" sz="2400" dirty="0">
                <a:latin typeface="Courier New" panose="02070309020205020404" pitchFamily="49" charset="0"/>
                <a:cs typeface="Arial" panose="020B0604020202020204" pitchFamily="34" charset="0"/>
              </a:rPr>
              <a:t>()) 			    if(!</a:t>
            </a:r>
            <a:r>
              <a:rPr lang="en-US" altLang="en-US" sz="2400" dirty="0" err="1">
                <a:latin typeface="Courier New" panose="02070309020205020404" pitchFamily="49" charset="0"/>
                <a:cs typeface="Arial" panose="020B0604020202020204" pitchFamily="34" charset="0"/>
              </a:rPr>
              <a:t>in_file.is_open</a:t>
            </a:r>
            <a:r>
              <a:rPr lang="en-US" altLang="en-US" sz="2400" dirty="0">
                <a:latin typeface="Courier New" panose="02070309020205020404" pitchFamily="49" charset="0"/>
                <a:cs typeface="Arial" panose="020B0604020202020204" pitchFamily="34" charset="0"/>
              </a:rPr>
              <a:t>())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Arial" panose="020B0604020202020204" pitchFamily="34" charset="0"/>
              </a:rPr>
              <a:t>{ 						    {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Arial" panose="020B0604020202020204" pitchFamily="34" charset="0"/>
              </a:rPr>
              <a:t>		return 0; 		    </a:t>
            </a:r>
            <a:r>
              <a:rPr lang="en-US" altLang="en-US" sz="2400" b="1" dirty="0">
                <a:latin typeface="Courier New" panose="02070309020205020404" pitchFamily="49" charset="0"/>
                <a:cs typeface="Arial" panose="020B0604020202020204" pitchFamily="34" charset="0"/>
              </a:rPr>
              <a:t>or</a:t>
            </a:r>
            <a:r>
              <a:rPr lang="en-US" altLang="en-US" sz="2400" dirty="0">
                <a:latin typeface="Courier New" panose="02070309020205020404" pitchFamily="49" charset="0"/>
                <a:cs typeface="Arial" panose="020B0604020202020204" pitchFamily="34" charset="0"/>
              </a:rPr>
              <a:t>		   return 0;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Arial" panose="020B0604020202020204" pitchFamily="34" charset="0"/>
              </a:rPr>
              <a:t>}							    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061B8E-FD46-FA49-ACB8-B09C99AB7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1513" y="0"/>
            <a:ext cx="2930487" cy="293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022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67251"/>
          </a:xfrm>
        </p:spPr>
        <p:txBody>
          <a:bodyPr>
            <a:normAutofit/>
          </a:bodyPr>
          <a:lstStyle/>
          <a:p>
            <a:pPr>
              <a:spcBef>
                <a:spcPct val="0"/>
              </a:spcBef>
            </a:pPr>
            <a:r>
              <a:rPr lang="en-US" altLang="en-US" dirty="0">
                <a:cs typeface="Arial" panose="020B0604020202020204" pitchFamily="34" charset="0"/>
              </a:rPr>
              <a:t>When the program ends, all streams that you have opened will be automatically closed.</a:t>
            </a:r>
          </a:p>
          <a:p>
            <a:pPr>
              <a:spcBef>
                <a:spcPct val="0"/>
              </a:spcBef>
            </a:pPr>
            <a:r>
              <a:rPr lang="en-US" altLang="en-US" dirty="0">
                <a:cs typeface="Arial" panose="020B0604020202020204" pitchFamily="34" charset="0"/>
              </a:rPr>
              <a:t>You </a:t>
            </a:r>
            <a:r>
              <a:rPr lang="en-US" altLang="en-US" i="1" dirty="0">
                <a:cs typeface="Arial" panose="020B0604020202020204" pitchFamily="34" charset="0"/>
              </a:rPr>
              <a:t>can</a:t>
            </a:r>
            <a:r>
              <a:rPr lang="en-US" altLang="en-US" dirty="0">
                <a:cs typeface="Arial" panose="020B0604020202020204" pitchFamily="34" charset="0"/>
              </a:rPr>
              <a:t> manually close a stream with the </a:t>
            </a:r>
            <a:r>
              <a:rPr lang="en-US" altLang="en-US" b="1" dirty="0">
                <a:cs typeface="Arial" panose="020B0604020202020204" pitchFamily="34" charset="0"/>
              </a:rPr>
              <a:t>close</a:t>
            </a:r>
            <a:r>
              <a:rPr lang="en-US" altLang="en-US" dirty="0">
                <a:cs typeface="Arial" panose="020B0604020202020204" pitchFamily="34" charset="0"/>
              </a:rPr>
              <a:t> member function: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  <a:cs typeface="Arial" panose="020B0604020202020204" pitchFamily="34" charset="0"/>
              </a:rPr>
              <a:t>		</a:t>
            </a:r>
            <a:r>
              <a:rPr lang="en-US" altLang="en-US" b="1" dirty="0" err="1">
                <a:latin typeface="Courier New" panose="02070309020205020404" pitchFamily="49" charset="0"/>
                <a:cs typeface="Arial" panose="020B0604020202020204" pitchFamily="34" charset="0"/>
              </a:rPr>
              <a:t>in_file.close</a:t>
            </a:r>
            <a:r>
              <a:rPr lang="en-US" altLang="en-US" b="1" dirty="0">
                <a:latin typeface="Courier New" panose="02070309020205020404" pitchFamily="49" charset="0"/>
                <a:cs typeface="Arial" panose="020B0604020202020204" pitchFamily="34" charset="0"/>
              </a:rPr>
              <a:t>();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b="1" dirty="0">
              <a:latin typeface="Courier New" panose="02070309020205020404" pitchFamily="49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variable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file (provide filename)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Check if file opened successfully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Read from 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Close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2553BE-EFD9-4049-8F94-8CB84E9A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296" y="3573461"/>
            <a:ext cx="5010704" cy="260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94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from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en-US" dirty="0">
                <a:cs typeface="Arial" panose="020B0604020202020204" pitchFamily="34" charset="0"/>
              </a:rPr>
              <a:t>If you have the following stored in a file:</a:t>
            </a: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en-US" dirty="0">
                <a:cs typeface="Arial" panose="020B0604020202020204" pitchFamily="34" charset="0"/>
              </a:rPr>
              <a:t>		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CSCI 1300</a:t>
            </a: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endParaRPr lang="en-US" altLang="en-US" dirty="0"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cs typeface="Arial" panose="020B0604020202020204" pitchFamily="34" charset="0"/>
              </a:rPr>
              <a:t>You already know how to read and write using files.</a:t>
            </a: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endParaRPr lang="en-US" altLang="en-US" dirty="0"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en-US" dirty="0">
                <a:cs typeface="Arial" panose="020B0604020202020204" pitchFamily="34" charset="0"/>
              </a:rPr>
              <a:t>Yes you do: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string name;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int number;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					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402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from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en-US" dirty="0">
                <a:cs typeface="Arial" panose="020B0604020202020204" pitchFamily="34" charset="0"/>
              </a:rPr>
              <a:t>If you have the following stored in a file:</a:t>
            </a: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en-US" dirty="0">
                <a:cs typeface="Arial" panose="020B0604020202020204" pitchFamily="34" charset="0"/>
              </a:rPr>
              <a:t>		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CSCI 1300</a:t>
            </a: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endParaRPr lang="en-US" altLang="en-US" dirty="0"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cs typeface="Arial" panose="020B0604020202020204" pitchFamily="34" charset="0"/>
              </a:rPr>
              <a:t>You already know how to read and write using files.</a:t>
            </a: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endParaRPr lang="en-US" altLang="en-US" dirty="0"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en-US" dirty="0">
                <a:cs typeface="Arial" panose="020B0604020202020204" pitchFamily="34" charset="0"/>
              </a:rPr>
              <a:t>Yes you do: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string name;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int number;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dirty="0" err="1">
                <a:latin typeface="Courier New" panose="02070309020205020404" pitchFamily="49" charset="0"/>
                <a:cs typeface="Arial" panose="020B0604020202020204" pitchFamily="34" charset="0"/>
              </a:rPr>
              <a:t>in_file</a:t>
            </a: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 &gt;&gt; name &gt;&gt; number;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					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211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from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cs typeface="Arial" panose="020B0604020202020204" pitchFamily="34" charset="0"/>
              </a:rPr>
              <a:t>You already know how to read and write using files.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dirty="0"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cs typeface="Arial" panose="020B0604020202020204" pitchFamily="34" charset="0"/>
              </a:rPr>
              <a:t>Yes you do: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string name;</a:t>
            </a:r>
          </a:p>
          <a:p>
            <a:pPr marL="0" indent="0"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int number;</a:t>
            </a:r>
          </a:p>
          <a:p>
            <a:pPr marL="0" indent="0">
              <a:buNone/>
            </a:pPr>
            <a:r>
              <a:rPr lang="en-US" altLang="en-US" dirty="0" err="1">
                <a:latin typeface="Courier New" panose="02070309020205020404" pitchFamily="49" charset="0"/>
                <a:cs typeface="Arial" panose="020B0604020202020204" pitchFamily="34" charset="0"/>
              </a:rPr>
              <a:t>in_file</a:t>
            </a: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 </a:t>
            </a:r>
            <a:r>
              <a:rPr lang="en-US" altLang="en-US" dirty="0">
                <a:solidFill>
                  <a:srgbClr val="00B0F0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&gt;&gt;</a:t>
            </a: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 name </a:t>
            </a:r>
            <a:r>
              <a:rPr lang="en-US" altLang="en-US" dirty="0">
                <a:solidFill>
                  <a:srgbClr val="00B0F0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&gt;&gt;</a:t>
            </a: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 number;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b="1" dirty="0">
              <a:latin typeface="Courier New" panose="02070309020205020404" pitchFamily="49" charset="0"/>
              <a:cs typeface="Arial" panose="020B0604020202020204" pitchFamily="34" charset="0"/>
            </a:endParaRPr>
          </a:p>
          <a:p>
            <a:pPr marL="0" indent="0">
              <a:spcBef>
                <a:spcPct val="50000"/>
              </a:spcBef>
              <a:buNone/>
            </a:pPr>
            <a:r>
              <a:rPr lang="en-US" altLang="en-US" b="1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cin</a:t>
            </a:r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? </a:t>
            </a:r>
            <a:r>
              <a:rPr lang="en-US" altLang="en-US" b="1" dirty="0" err="1">
                <a:latin typeface="Courier New" panose="02070309020205020404" pitchFamily="49" charset="0"/>
                <a:ea typeface="ＭＳ Ｐゴシック" panose="020B0600070205080204" pitchFamily="34" charset="-128"/>
              </a:rPr>
              <a:t>in_file</a:t>
            </a:r>
            <a:r>
              <a:rPr lang="en-US" altLang="en-US" dirty="0">
                <a:latin typeface="Arial" panose="020B0604020202020204" pitchFamily="34" charset="0"/>
                <a:ea typeface="ＭＳ Ｐゴシック" panose="020B0600070205080204" pitchFamily="34" charset="-128"/>
              </a:rPr>
              <a:t>?</a:t>
            </a:r>
            <a:endParaRPr lang="en-US" altLang="en-US" sz="900" dirty="0">
              <a:ea typeface="ＭＳ Ｐゴシック" panose="020B0600070205080204" pitchFamily="34" charset="-128"/>
            </a:endParaRPr>
          </a:p>
          <a:p>
            <a:pPr marL="0" indent="0">
              <a:spcBef>
                <a:spcPct val="50000"/>
              </a:spcBef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No difference when it comes to reading using  </a:t>
            </a:r>
            <a:r>
              <a:rPr lang="en-US" altLang="en-US" b="1" dirty="0">
                <a:ea typeface="ＭＳ Ｐゴシック" panose="020B0600070205080204" pitchFamily="34" charset="-128"/>
              </a:rPr>
              <a:t>&gt;&gt;</a:t>
            </a:r>
            <a:r>
              <a:rPr lang="en-US" altLang="en-US" dirty="0">
                <a:ea typeface="ＭＳ Ｐゴシック" panose="020B0600070205080204" pitchFamily="34" charset="-128"/>
              </a:rPr>
              <a:t>.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					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4126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from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altLang="en-US" dirty="0">
                <a:cs typeface="Arial" panose="020B0604020202020204" pitchFamily="34" charset="0"/>
              </a:rPr>
              <a:t>The </a:t>
            </a:r>
            <a:r>
              <a:rPr lang="en-US" altLang="en-US" b="1" dirty="0">
                <a:cs typeface="Arial" panose="020B0604020202020204" pitchFamily="34" charset="0"/>
              </a:rPr>
              <a:t>&gt;&gt;</a:t>
            </a:r>
            <a:r>
              <a:rPr lang="en-US" altLang="en-US" dirty="0">
                <a:cs typeface="Arial" panose="020B0604020202020204" pitchFamily="34" charset="0"/>
              </a:rPr>
              <a:t> operator returns a “not failed” condition, allowing you to combine an input statement and a test.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altLang="en-US" dirty="0">
                <a:cs typeface="Arial" panose="020B0604020202020204" pitchFamily="34" charset="0"/>
              </a:rPr>
              <a:t>A “failed” read yields a </a:t>
            </a:r>
            <a:r>
              <a:rPr lang="en-US" altLang="en-US" b="1" dirty="0">
                <a:latin typeface="Courier New" panose="02070309020205020404" pitchFamily="49" charset="0"/>
                <a:cs typeface="Arial" panose="020B0604020202020204" pitchFamily="34" charset="0"/>
              </a:rPr>
              <a:t>false</a:t>
            </a:r>
            <a:r>
              <a:rPr lang="en-US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dirty="0">
                <a:cs typeface="Arial" panose="020B0604020202020204" pitchFamily="34" charset="0"/>
              </a:rPr>
              <a:t>and a “not failed” read yields a </a:t>
            </a:r>
            <a:r>
              <a:rPr lang="en-US" altLang="en-US" b="1" dirty="0">
                <a:latin typeface="Courier New" panose="02070309020205020404" pitchFamily="49" charset="0"/>
                <a:cs typeface="Arial" panose="020B0604020202020204" pitchFamily="34" charset="0"/>
              </a:rPr>
              <a:t>true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if (</a:t>
            </a:r>
            <a:r>
              <a:rPr lang="en-US" altLang="en-US" dirty="0" err="1">
                <a:latin typeface="Courier New" panose="02070309020205020404" pitchFamily="49" charset="0"/>
                <a:cs typeface="Arial" panose="020B0604020202020204" pitchFamily="34" charset="0"/>
              </a:rPr>
              <a:t>in_file</a:t>
            </a: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 &gt;&gt; name &gt;&gt; number)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{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   // Process input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355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from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 altLang="en-US" dirty="0">
                <a:cs typeface="Arial" panose="020B0604020202020204" pitchFamily="34" charset="0"/>
              </a:rPr>
              <a:t>You can even read ALL the data from a file because running out of things to read causes that same “failed state” test to be returned: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while (</a:t>
            </a:r>
            <a:r>
              <a:rPr lang="en-US" altLang="en-US" dirty="0" err="1">
                <a:latin typeface="Courier New" panose="02070309020205020404" pitchFamily="49" charset="0"/>
                <a:cs typeface="Arial" panose="020B0604020202020204" pitchFamily="34" charset="0"/>
              </a:rPr>
              <a:t>in_file</a:t>
            </a: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 &gt;&gt; name &gt;&gt; number)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{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   // Process input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}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				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76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95CB2-E271-FD49-A6F4-2AF962500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25152-E6E7-D04E-95EC-50D209BAA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  <a:p>
            <a:pPr lvl="1"/>
            <a:r>
              <a:rPr lang="en-US" dirty="0"/>
              <a:t>Reading from files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D39A9-B558-6642-B66E-7FA27453F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840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00C599-4E72-5B4B-B7DF-7C18E930B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70700"/>
            <a:ext cx="10708532" cy="1212193"/>
          </a:xfrm>
        </p:spPr>
        <p:txBody>
          <a:bodyPr anchor="ctr">
            <a:normAutofit/>
          </a:bodyPr>
          <a:lstStyle/>
          <a:p>
            <a:pPr algn="ctr"/>
            <a:r>
              <a:rPr lang="en-US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Streams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2E028D-A616-194D-BEFB-D19216A4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801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4" descr="bridge">
            <a:extLst>
              <a:ext uri="{FF2B5EF4-FFF2-40B4-BE49-F238E27FC236}">
                <a16:creationId xmlns:a16="http://schemas.microsoft.com/office/drawing/2014/main" id="{27273C00-A907-EB42-A3CA-35F79DF8C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850" y="2413000"/>
            <a:ext cx="11303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5">
            <a:extLst>
              <a:ext uri="{FF2B5EF4-FFF2-40B4-BE49-F238E27FC236}">
                <a16:creationId xmlns:a16="http://schemas.microsoft.com/office/drawing/2014/main" id="{DA641F79-F9F8-954A-B736-B1F97395B9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601" y="4846008"/>
            <a:ext cx="2924797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dirty="0">
                <a:latin typeface="+mn-lt"/>
                <a:ea typeface="ＭＳ Ｐゴシック" panose="020B0600070205080204" pitchFamily="34" charset="-128"/>
              </a:rPr>
              <a:t>A very famous bridge </a:t>
            </a:r>
          </a:p>
          <a:p>
            <a:pPr algn="ctr">
              <a:spcBef>
                <a:spcPct val="50000"/>
              </a:spcBef>
            </a:pPr>
            <a:r>
              <a:rPr lang="en-US" altLang="en-US" sz="2400" dirty="0">
                <a:latin typeface="+mn-lt"/>
                <a:ea typeface="ＭＳ Ｐゴシック" panose="020B0600070205080204" pitchFamily="34" charset="-128"/>
              </a:rPr>
              <a:t>over a “</a:t>
            </a:r>
            <a:r>
              <a:rPr lang="en-US" altLang="en-US" sz="2400" i="1" dirty="0">
                <a:latin typeface="+mn-lt"/>
                <a:ea typeface="ＭＳ Ｐゴシック" panose="020B0600070205080204" pitchFamily="34" charset="-128"/>
              </a:rPr>
              <a:t>stream”</a:t>
            </a:r>
          </a:p>
        </p:txBody>
      </p:sp>
    </p:spTree>
    <p:extLst>
      <p:ext uri="{BB962C8B-B14F-4D97-AF65-F5344CB8AC3E}">
        <p14:creationId xmlns:p14="http://schemas.microsoft.com/office/powerpoint/2010/main" val="2113138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4" descr="bridge">
            <a:extLst>
              <a:ext uri="{FF2B5EF4-FFF2-40B4-BE49-F238E27FC236}">
                <a16:creationId xmlns:a16="http://schemas.microsoft.com/office/drawing/2014/main" id="{27273C00-A907-EB42-A3CA-35F79DF8C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850" y="2413000"/>
            <a:ext cx="11303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 descr="one-ship">
            <a:extLst>
              <a:ext uri="{FF2B5EF4-FFF2-40B4-BE49-F238E27FC236}">
                <a16:creationId xmlns:a16="http://schemas.microsoft.com/office/drawing/2014/main" id="{FA6F8780-F288-6B4E-93BA-321888924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721100"/>
            <a:ext cx="22098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15">
            <a:extLst>
              <a:ext uri="{FF2B5EF4-FFF2-40B4-BE49-F238E27FC236}">
                <a16:creationId xmlns:a16="http://schemas.microsoft.com/office/drawing/2014/main" id="{2D34453A-949B-A646-B3F3-9507AFC48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2" y="4951414"/>
            <a:ext cx="2130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dirty="0">
                <a:latin typeface="+mn-lt"/>
                <a:ea typeface="ＭＳ Ｐゴシック" panose="020B0600070205080204" pitchFamily="34" charset="-128"/>
              </a:rPr>
              <a:t>A ship</a:t>
            </a:r>
          </a:p>
        </p:txBody>
      </p:sp>
    </p:spTree>
    <p:extLst>
      <p:ext uri="{BB962C8B-B14F-4D97-AF65-F5344CB8AC3E}">
        <p14:creationId xmlns:p14="http://schemas.microsoft.com/office/powerpoint/2010/main" val="3032946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4" descr="bridge">
            <a:extLst>
              <a:ext uri="{FF2B5EF4-FFF2-40B4-BE49-F238E27FC236}">
                <a16:creationId xmlns:a16="http://schemas.microsoft.com/office/drawing/2014/main" id="{27273C00-A907-EB42-A3CA-35F79DF8C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850" y="2413000"/>
            <a:ext cx="11303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 descr="one-ship">
            <a:extLst>
              <a:ext uri="{FF2B5EF4-FFF2-40B4-BE49-F238E27FC236}">
                <a16:creationId xmlns:a16="http://schemas.microsoft.com/office/drawing/2014/main" id="{63ABE0D8-EB09-194F-A738-4980EF1F3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341" y="3755824"/>
            <a:ext cx="22098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5">
            <a:extLst>
              <a:ext uri="{FF2B5EF4-FFF2-40B4-BE49-F238E27FC236}">
                <a16:creationId xmlns:a16="http://schemas.microsoft.com/office/drawing/2014/main" id="{7803B1BA-00F1-2948-8FCC-C39E129B32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5605" y="4986138"/>
            <a:ext cx="2130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dirty="0">
                <a:latin typeface="+mn-lt"/>
                <a:ea typeface="ＭＳ Ｐゴシック" panose="020B0600070205080204" pitchFamily="34" charset="-128"/>
              </a:rPr>
              <a:t>in the stream</a:t>
            </a:r>
          </a:p>
        </p:txBody>
      </p:sp>
    </p:spTree>
    <p:extLst>
      <p:ext uri="{BB962C8B-B14F-4D97-AF65-F5344CB8AC3E}">
        <p14:creationId xmlns:p14="http://schemas.microsoft.com/office/powerpoint/2010/main" val="3494289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4" descr="bridge">
            <a:extLst>
              <a:ext uri="{FF2B5EF4-FFF2-40B4-BE49-F238E27FC236}">
                <a16:creationId xmlns:a16="http://schemas.microsoft.com/office/drawing/2014/main" id="{27273C00-A907-EB42-A3CA-35F79DF8C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850" y="2413000"/>
            <a:ext cx="11303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one-ship">
            <a:extLst>
              <a:ext uri="{FF2B5EF4-FFF2-40B4-BE49-F238E27FC236}">
                <a16:creationId xmlns:a16="http://schemas.microsoft.com/office/drawing/2014/main" id="{3BFC9A57-2D4A-C74F-A6DF-0F9E74762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1150" y="3732674"/>
            <a:ext cx="22098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6">
            <a:extLst>
              <a:ext uri="{FF2B5EF4-FFF2-40B4-BE49-F238E27FC236}">
                <a16:creationId xmlns:a16="http://schemas.microsoft.com/office/drawing/2014/main" id="{DEE37AE1-820E-AD4A-82C1-29AACEC635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8075" y="4962988"/>
            <a:ext cx="244951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dirty="0">
                <a:latin typeface="+mn-lt"/>
                <a:ea typeface="ＭＳ Ｐゴシック" panose="020B0600070205080204" pitchFamily="34" charset="-128"/>
              </a:rPr>
              <a:t>one at a time</a:t>
            </a:r>
          </a:p>
        </p:txBody>
      </p:sp>
      <p:pic>
        <p:nvPicPr>
          <p:cNvPr id="12" name="Picture 7" descr="one-ship">
            <a:extLst>
              <a:ext uri="{FF2B5EF4-FFF2-40B4-BE49-F238E27FC236}">
                <a16:creationId xmlns:a16="http://schemas.microsoft.com/office/drawing/2014/main" id="{FBF38CC8-C8E5-CF40-A580-3AEAF0E75E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237" y="3732674"/>
            <a:ext cx="22098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200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4" descr="bridge">
            <a:extLst>
              <a:ext uri="{FF2B5EF4-FFF2-40B4-BE49-F238E27FC236}">
                <a16:creationId xmlns:a16="http://schemas.microsoft.com/office/drawing/2014/main" id="{27273C00-A907-EB42-A3CA-35F79DF8C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850" y="2413000"/>
            <a:ext cx="11303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" descr="one-ship">
            <a:extLst>
              <a:ext uri="{FF2B5EF4-FFF2-40B4-BE49-F238E27FC236}">
                <a16:creationId xmlns:a16="http://schemas.microsoft.com/office/drawing/2014/main" id="{1E1A3E5A-727A-6D4B-8ED5-69D72E5B3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0" y="3721100"/>
            <a:ext cx="22098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6">
            <a:extLst>
              <a:ext uri="{FF2B5EF4-FFF2-40B4-BE49-F238E27FC236}">
                <a16:creationId xmlns:a16="http://schemas.microsoft.com/office/drawing/2014/main" id="{70FDE4DE-3677-7A42-8173-CC62243C8F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2625" y="4951413"/>
            <a:ext cx="3308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400" dirty="0">
                <a:latin typeface="+mn-lt"/>
                <a:ea typeface="ＭＳ Ｐゴシック" panose="020B0600070205080204" pitchFamily="34" charset="-128"/>
              </a:rPr>
              <a:t>A </a:t>
            </a:r>
            <a:r>
              <a:rPr lang="en-US" altLang="en-US" sz="2400" b="1" i="1" dirty="0">
                <a:latin typeface="+mn-lt"/>
                <a:ea typeface="ＭＳ Ｐゴシック" panose="020B0600070205080204" pitchFamily="34" charset="-128"/>
              </a:rPr>
              <a:t>stream</a:t>
            </a:r>
            <a:r>
              <a:rPr lang="en-US" altLang="en-US" sz="2400" dirty="0">
                <a:latin typeface="+mn-lt"/>
                <a:ea typeface="ＭＳ Ｐゴシック" panose="020B0600070205080204" pitchFamily="34" charset="-128"/>
              </a:rPr>
              <a:t> of ships</a:t>
            </a:r>
          </a:p>
        </p:txBody>
      </p:sp>
      <p:pic>
        <p:nvPicPr>
          <p:cNvPr id="13" name="Picture 8" descr="one-ship">
            <a:extLst>
              <a:ext uri="{FF2B5EF4-FFF2-40B4-BE49-F238E27FC236}">
                <a16:creationId xmlns:a16="http://schemas.microsoft.com/office/drawing/2014/main" id="{D930B86E-243C-924A-8762-1D3AF72CD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0088" y="3721100"/>
            <a:ext cx="2209800" cy="48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8268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{F421BBD5-BDF1-7C49-8F90-B226645BFEDD}tf16401378</Template>
  <TotalTime>13017</TotalTime>
  <Words>1713</Words>
  <Application>Microsoft Office PowerPoint</Application>
  <PresentationFormat>Widescreen</PresentationFormat>
  <Paragraphs>220</Paragraphs>
  <Slides>29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Courier New</vt:lpstr>
      <vt:lpstr>Office Theme</vt:lpstr>
      <vt:lpstr>File Streams</vt:lpstr>
      <vt:lpstr>Due this week</vt:lpstr>
      <vt:lpstr>Today</vt:lpstr>
      <vt:lpstr>Streams</vt:lpstr>
      <vt:lpstr>Streams</vt:lpstr>
      <vt:lpstr>Streams</vt:lpstr>
      <vt:lpstr>Streams</vt:lpstr>
      <vt:lpstr>Streams</vt:lpstr>
      <vt:lpstr>Streams</vt:lpstr>
      <vt:lpstr>Streams</vt:lpstr>
      <vt:lpstr>Streams</vt:lpstr>
      <vt:lpstr>Streams</vt:lpstr>
      <vt:lpstr>Reading and Writing Files</vt:lpstr>
      <vt:lpstr>Streams</vt:lpstr>
      <vt:lpstr>Streams</vt:lpstr>
      <vt:lpstr>Streams</vt:lpstr>
      <vt:lpstr>Reading and Writing Streams</vt:lpstr>
      <vt:lpstr>Reading and Writing Disk Files</vt:lpstr>
      <vt:lpstr>Opening a Stream</vt:lpstr>
      <vt:lpstr>Opening a Stream</vt:lpstr>
      <vt:lpstr>Code for opening a stream</vt:lpstr>
      <vt:lpstr>File Path Names</vt:lpstr>
      <vt:lpstr>Failing to open</vt:lpstr>
      <vt:lpstr>Closing a Stream</vt:lpstr>
      <vt:lpstr>Reading from a stream</vt:lpstr>
      <vt:lpstr>Reading from a stream</vt:lpstr>
      <vt:lpstr>Reading from a stream</vt:lpstr>
      <vt:lpstr>Reading from a stream</vt:lpstr>
      <vt:lpstr>Reading from a stream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1300: Starting Computing</dc:title>
  <dc:creator>Supriya Naidu</dc:creator>
  <cp:lastModifiedBy>Michael Hoefer</cp:lastModifiedBy>
  <cp:revision>280</cp:revision>
  <dcterms:created xsi:type="dcterms:W3CDTF">2020-08-23T21:25:05Z</dcterms:created>
  <dcterms:modified xsi:type="dcterms:W3CDTF">2022-10-03T20:48:02Z</dcterms:modified>
</cp:coreProperties>
</file>

<file path=docProps/thumbnail.jpeg>
</file>